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7099300" cy="99441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43"/>
  </p:normalViewPr>
  <p:slideViewPr>
    <p:cSldViewPr snapToGrid="0" snapToObjects="1">
      <p:cViewPr varScale="1">
        <p:scale>
          <a:sx n="87" d="100"/>
          <a:sy n="87" d="100"/>
        </p:scale>
        <p:origin x="29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2448" y="1627426"/>
            <a:ext cx="6034405" cy="3462020"/>
          </a:xfrm>
        </p:spPr>
        <p:txBody>
          <a:bodyPr anchor="b"/>
          <a:lstStyle>
            <a:lvl1pPr algn="ctr">
              <a:defRPr sz="465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7413" y="5222955"/>
            <a:ext cx="5324475" cy="2400855"/>
          </a:xfrm>
        </p:spPr>
        <p:txBody>
          <a:bodyPr/>
          <a:lstStyle>
            <a:lvl1pPr marL="0" indent="0" algn="ctr">
              <a:buNone/>
              <a:defRPr sz="1863"/>
            </a:lvl1pPr>
            <a:lvl2pPr marL="354970" indent="0" algn="ctr">
              <a:buNone/>
              <a:defRPr sz="1553"/>
            </a:lvl2pPr>
            <a:lvl3pPr marL="709940" indent="0" algn="ctr">
              <a:buNone/>
              <a:defRPr sz="1398"/>
            </a:lvl3pPr>
            <a:lvl4pPr marL="1064910" indent="0" algn="ctr">
              <a:buNone/>
              <a:defRPr sz="1242"/>
            </a:lvl4pPr>
            <a:lvl5pPr marL="1419880" indent="0" algn="ctr">
              <a:buNone/>
              <a:defRPr sz="1242"/>
            </a:lvl5pPr>
            <a:lvl6pPr marL="1774850" indent="0" algn="ctr">
              <a:buNone/>
              <a:defRPr sz="1242"/>
            </a:lvl6pPr>
            <a:lvl7pPr marL="2129820" indent="0" algn="ctr">
              <a:buNone/>
              <a:defRPr sz="1242"/>
            </a:lvl7pPr>
            <a:lvl8pPr marL="2484791" indent="0" algn="ctr">
              <a:buNone/>
              <a:defRPr sz="1242"/>
            </a:lvl8pPr>
            <a:lvl9pPr marL="2839761" indent="0" algn="ctr">
              <a:buNone/>
              <a:defRPr sz="124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91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118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080437" y="529431"/>
            <a:ext cx="1530787" cy="84271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8077" y="529431"/>
            <a:ext cx="4503618" cy="842716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68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56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380" y="2479122"/>
            <a:ext cx="6123146" cy="4136469"/>
          </a:xfrm>
        </p:spPr>
        <p:txBody>
          <a:bodyPr anchor="b"/>
          <a:lstStyle>
            <a:lvl1pPr>
              <a:defRPr sz="465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4380" y="6654724"/>
            <a:ext cx="6123146" cy="2175271"/>
          </a:xfrm>
        </p:spPr>
        <p:txBody>
          <a:bodyPr/>
          <a:lstStyle>
            <a:lvl1pPr marL="0" indent="0">
              <a:buNone/>
              <a:defRPr sz="1863">
                <a:solidFill>
                  <a:schemeClr val="tx1"/>
                </a:solidFill>
              </a:defRPr>
            </a:lvl1pPr>
            <a:lvl2pPr marL="354970" indent="0">
              <a:buNone/>
              <a:defRPr sz="1553">
                <a:solidFill>
                  <a:schemeClr val="tx1">
                    <a:tint val="75000"/>
                  </a:schemeClr>
                </a:solidFill>
              </a:defRPr>
            </a:lvl2pPr>
            <a:lvl3pPr marL="709940" indent="0">
              <a:buNone/>
              <a:defRPr sz="1398">
                <a:solidFill>
                  <a:schemeClr val="tx1">
                    <a:tint val="75000"/>
                  </a:schemeClr>
                </a:solidFill>
              </a:defRPr>
            </a:lvl3pPr>
            <a:lvl4pPr marL="1064910" indent="0">
              <a:buNone/>
              <a:defRPr sz="1242">
                <a:solidFill>
                  <a:schemeClr val="tx1">
                    <a:tint val="75000"/>
                  </a:schemeClr>
                </a:solidFill>
              </a:defRPr>
            </a:lvl4pPr>
            <a:lvl5pPr marL="1419880" indent="0">
              <a:buNone/>
              <a:defRPr sz="1242">
                <a:solidFill>
                  <a:schemeClr val="tx1">
                    <a:tint val="75000"/>
                  </a:schemeClr>
                </a:solidFill>
              </a:defRPr>
            </a:lvl5pPr>
            <a:lvl6pPr marL="1774850" indent="0">
              <a:buNone/>
              <a:defRPr sz="1242">
                <a:solidFill>
                  <a:schemeClr val="tx1">
                    <a:tint val="75000"/>
                  </a:schemeClr>
                </a:solidFill>
              </a:defRPr>
            </a:lvl6pPr>
            <a:lvl7pPr marL="2129820" indent="0">
              <a:buNone/>
              <a:defRPr sz="1242">
                <a:solidFill>
                  <a:schemeClr val="tx1">
                    <a:tint val="75000"/>
                  </a:schemeClr>
                </a:solidFill>
              </a:defRPr>
            </a:lvl7pPr>
            <a:lvl8pPr marL="2484791" indent="0">
              <a:buNone/>
              <a:defRPr sz="1242">
                <a:solidFill>
                  <a:schemeClr val="tx1">
                    <a:tint val="75000"/>
                  </a:schemeClr>
                </a:solidFill>
              </a:defRPr>
            </a:lvl8pPr>
            <a:lvl9pPr marL="2839761" indent="0">
              <a:buNone/>
              <a:defRPr sz="12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34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8077" y="2647156"/>
            <a:ext cx="3017203" cy="630944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94020" y="2647156"/>
            <a:ext cx="3017203" cy="630944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2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002" y="529434"/>
            <a:ext cx="6123146" cy="192206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002" y="2437687"/>
            <a:ext cx="3003336" cy="1194672"/>
          </a:xfrm>
        </p:spPr>
        <p:txBody>
          <a:bodyPr anchor="b"/>
          <a:lstStyle>
            <a:lvl1pPr marL="0" indent="0">
              <a:buNone/>
              <a:defRPr sz="1863" b="1"/>
            </a:lvl1pPr>
            <a:lvl2pPr marL="354970" indent="0">
              <a:buNone/>
              <a:defRPr sz="1553" b="1"/>
            </a:lvl2pPr>
            <a:lvl3pPr marL="709940" indent="0">
              <a:buNone/>
              <a:defRPr sz="1398" b="1"/>
            </a:lvl3pPr>
            <a:lvl4pPr marL="1064910" indent="0">
              <a:buNone/>
              <a:defRPr sz="1242" b="1"/>
            </a:lvl4pPr>
            <a:lvl5pPr marL="1419880" indent="0">
              <a:buNone/>
              <a:defRPr sz="1242" b="1"/>
            </a:lvl5pPr>
            <a:lvl6pPr marL="1774850" indent="0">
              <a:buNone/>
              <a:defRPr sz="1242" b="1"/>
            </a:lvl6pPr>
            <a:lvl7pPr marL="2129820" indent="0">
              <a:buNone/>
              <a:defRPr sz="1242" b="1"/>
            </a:lvl7pPr>
            <a:lvl8pPr marL="2484791" indent="0">
              <a:buNone/>
              <a:defRPr sz="1242" b="1"/>
            </a:lvl8pPr>
            <a:lvl9pPr marL="2839761" indent="0">
              <a:buNone/>
              <a:defRPr sz="12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002" y="3632359"/>
            <a:ext cx="3003336" cy="53426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594021" y="2437687"/>
            <a:ext cx="3018127" cy="1194672"/>
          </a:xfrm>
        </p:spPr>
        <p:txBody>
          <a:bodyPr anchor="b"/>
          <a:lstStyle>
            <a:lvl1pPr marL="0" indent="0">
              <a:buNone/>
              <a:defRPr sz="1863" b="1"/>
            </a:lvl1pPr>
            <a:lvl2pPr marL="354970" indent="0">
              <a:buNone/>
              <a:defRPr sz="1553" b="1"/>
            </a:lvl2pPr>
            <a:lvl3pPr marL="709940" indent="0">
              <a:buNone/>
              <a:defRPr sz="1398" b="1"/>
            </a:lvl3pPr>
            <a:lvl4pPr marL="1064910" indent="0">
              <a:buNone/>
              <a:defRPr sz="1242" b="1"/>
            </a:lvl4pPr>
            <a:lvl5pPr marL="1419880" indent="0">
              <a:buNone/>
              <a:defRPr sz="1242" b="1"/>
            </a:lvl5pPr>
            <a:lvl6pPr marL="1774850" indent="0">
              <a:buNone/>
              <a:defRPr sz="1242" b="1"/>
            </a:lvl6pPr>
            <a:lvl7pPr marL="2129820" indent="0">
              <a:buNone/>
              <a:defRPr sz="1242" b="1"/>
            </a:lvl7pPr>
            <a:lvl8pPr marL="2484791" indent="0">
              <a:buNone/>
              <a:defRPr sz="1242" b="1"/>
            </a:lvl8pPr>
            <a:lvl9pPr marL="2839761" indent="0">
              <a:buNone/>
              <a:defRPr sz="12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594021" y="3632359"/>
            <a:ext cx="3018127" cy="53426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484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63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853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002" y="662940"/>
            <a:ext cx="2289709" cy="2320290"/>
          </a:xfrm>
        </p:spPr>
        <p:txBody>
          <a:bodyPr anchor="b"/>
          <a:lstStyle>
            <a:lvl1pPr>
              <a:defRPr sz="24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8127" y="1431769"/>
            <a:ext cx="3594021" cy="7066756"/>
          </a:xfrm>
        </p:spPr>
        <p:txBody>
          <a:bodyPr/>
          <a:lstStyle>
            <a:lvl1pPr>
              <a:defRPr sz="2484"/>
            </a:lvl1pPr>
            <a:lvl2pPr>
              <a:defRPr sz="2174"/>
            </a:lvl2pPr>
            <a:lvl3pPr>
              <a:defRPr sz="1863"/>
            </a:lvl3pPr>
            <a:lvl4pPr>
              <a:defRPr sz="1553"/>
            </a:lvl4pPr>
            <a:lvl5pPr>
              <a:defRPr sz="1553"/>
            </a:lvl5pPr>
            <a:lvl6pPr>
              <a:defRPr sz="1553"/>
            </a:lvl6pPr>
            <a:lvl7pPr>
              <a:defRPr sz="1553"/>
            </a:lvl7pPr>
            <a:lvl8pPr>
              <a:defRPr sz="1553"/>
            </a:lvl8pPr>
            <a:lvl9pPr>
              <a:defRPr sz="155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9002" y="2983230"/>
            <a:ext cx="2289709" cy="5526803"/>
          </a:xfrm>
        </p:spPr>
        <p:txBody>
          <a:bodyPr/>
          <a:lstStyle>
            <a:lvl1pPr marL="0" indent="0">
              <a:buNone/>
              <a:defRPr sz="1242"/>
            </a:lvl1pPr>
            <a:lvl2pPr marL="354970" indent="0">
              <a:buNone/>
              <a:defRPr sz="1087"/>
            </a:lvl2pPr>
            <a:lvl3pPr marL="709940" indent="0">
              <a:buNone/>
              <a:defRPr sz="932"/>
            </a:lvl3pPr>
            <a:lvl4pPr marL="1064910" indent="0">
              <a:buNone/>
              <a:defRPr sz="776"/>
            </a:lvl4pPr>
            <a:lvl5pPr marL="1419880" indent="0">
              <a:buNone/>
              <a:defRPr sz="776"/>
            </a:lvl5pPr>
            <a:lvl6pPr marL="1774850" indent="0">
              <a:buNone/>
              <a:defRPr sz="776"/>
            </a:lvl6pPr>
            <a:lvl7pPr marL="2129820" indent="0">
              <a:buNone/>
              <a:defRPr sz="776"/>
            </a:lvl7pPr>
            <a:lvl8pPr marL="2484791" indent="0">
              <a:buNone/>
              <a:defRPr sz="776"/>
            </a:lvl8pPr>
            <a:lvl9pPr marL="2839761" indent="0">
              <a:buNone/>
              <a:defRPr sz="77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696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002" y="662940"/>
            <a:ext cx="2289709" cy="2320290"/>
          </a:xfrm>
        </p:spPr>
        <p:txBody>
          <a:bodyPr anchor="b"/>
          <a:lstStyle>
            <a:lvl1pPr>
              <a:defRPr sz="248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18127" y="1431769"/>
            <a:ext cx="3594021" cy="7066756"/>
          </a:xfrm>
        </p:spPr>
        <p:txBody>
          <a:bodyPr anchor="t"/>
          <a:lstStyle>
            <a:lvl1pPr marL="0" indent="0">
              <a:buNone/>
              <a:defRPr sz="2484"/>
            </a:lvl1pPr>
            <a:lvl2pPr marL="354970" indent="0">
              <a:buNone/>
              <a:defRPr sz="2174"/>
            </a:lvl2pPr>
            <a:lvl3pPr marL="709940" indent="0">
              <a:buNone/>
              <a:defRPr sz="1863"/>
            </a:lvl3pPr>
            <a:lvl4pPr marL="1064910" indent="0">
              <a:buNone/>
              <a:defRPr sz="1553"/>
            </a:lvl4pPr>
            <a:lvl5pPr marL="1419880" indent="0">
              <a:buNone/>
              <a:defRPr sz="1553"/>
            </a:lvl5pPr>
            <a:lvl6pPr marL="1774850" indent="0">
              <a:buNone/>
              <a:defRPr sz="1553"/>
            </a:lvl6pPr>
            <a:lvl7pPr marL="2129820" indent="0">
              <a:buNone/>
              <a:defRPr sz="1553"/>
            </a:lvl7pPr>
            <a:lvl8pPr marL="2484791" indent="0">
              <a:buNone/>
              <a:defRPr sz="1553"/>
            </a:lvl8pPr>
            <a:lvl9pPr marL="2839761" indent="0">
              <a:buNone/>
              <a:defRPr sz="155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9002" y="2983230"/>
            <a:ext cx="2289709" cy="5526803"/>
          </a:xfrm>
        </p:spPr>
        <p:txBody>
          <a:bodyPr/>
          <a:lstStyle>
            <a:lvl1pPr marL="0" indent="0">
              <a:buNone/>
              <a:defRPr sz="1242"/>
            </a:lvl1pPr>
            <a:lvl2pPr marL="354970" indent="0">
              <a:buNone/>
              <a:defRPr sz="1087"/>
            </a:lvl2pPr>
            <a:lvl3pPr marL="709940" indent="0">
              <a:buNone/>
              <a:defRPr sz="932"/>
            </a:lvl3pPr>
            <a:lvl4pPr marL="1064910" indent="0">
              <a:buNone/>
              <a:defRPr sz="776"/>
            </a:lvl4pPr>
            <a:lvl5pPr marL="1419880" indent="0">
              <a:buNone/>
              <a:defRPr sz="776"/>
            </a:lvl5pPr>
            <a:lvl6pPr marL="1774850" indent="0">
              <a:buNone/>
              <a:defRPr sz="776"/>
            </a:lvl6pPr>
            <a:lvl7pPr marL="2129820" indent="0">
              <a:buNone/>
              <a:defRPr sz="776"/>
            </a:lvl7pPr>
            <a:lvl8pPr marL="2484791" indent="0">
              <a:buNone/>
              <a:defRPr sz="776"/>
            </a:lvl8pPr>
            <a:lvl9pPr marL="2839761" indent="0">
              <a:buNone/>
              <a:defRPr sz="77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358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8077" y="529434"/>
            <a:ext cx="6123146" cy="19220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8077" y="2647156"/>
            <a:ext cx="6123146" cy="6309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8077" y="9216710"/>
            <a:ext cx="1597343" cy="5294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55F24-C4B5-4744-9838-855F8FC9FD40}" type="datetimeFigureOut">
              <a:rPr lang="en-US" smtClean="0"/>
              <a:t>7/2/18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1643" y="9216710"/>
            <a:ext cx="2396014" cy="5294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13880" y="9216710"/>
            <a:ext cx="1597343" cy="5294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B4384-D741-D642-B8E7-7D2589E7D4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803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09940" rtl="0" eaLnBrk="1" latinLnBrk="0" hangingPunct="1">
        <a:lnSpc>
          <a:spcPct val="90000"/>
        </a:lnSpc>
        <a:spcBef>
          <a:spcPct val="0"/>
        </a:spcBef>
        <a:buNone/>
        <a:defRPr sz="34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7485" indent="-177485" algn="l" defTabSz="709940" rtl="0" eaLnBrk="1" latinLnBrk="0" hangingPunct="1">
        <a:lnSpc>
          <a:spcPct val="90000"/>
        </a:lnSpc>
        <a:spcBef>
          <a:spcPts val="776"/>
        </a:spcBef>
        <a:buFont typeface="Arial" panose="020B0604020202020204" pitchFamily="34" charset="0"/>
        <a:buChar char="•"/>
        <a:defRPr sz="2174" kern="1200">
          <a:solidFill>
            <a:schemeClr val="tx1"/>
          </a:solidFill>
          <a:latin typeface="+mn-lt"/>
          <a:ea typeface="+mn-ea"/>
          <a:cs typeface="+mn-cs"/>
        </a:defRPr>
      </a:lvl1pPr>
      <a:lvl2pPr marL="532455" indent="-177485" algn="l" defTabSz="709940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2pPr>
      <a:lvl3pPr marL="887425" indent="-177485" algn="l" defTabSz="709940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553" kern="1200">
          <a:solidFill>
            <a:schemeClr val="tx1"/>
          </a:solidFill>
          <a:latin typeface="+mn-lt"/>
          <a:ea typeface="+mn-ea"/>
          <a:cs typeface="+mn-cs"/>
        </a:defRPr>
      </a:lvl3pPr>
      <a:lvl4pPr marL="1242395" indent="-177485" algn="l" defTabSz="709940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597365" indent="-177485" algn="l" defTabSz="709940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952335" indent="-177485" algn="l" defTabSz="709940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307306" indent="-177485" algn="l" defTabSz="709940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662276" indent="-177485" algn="l" defTabSz="709940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3017246" indent="-177485" algn="l" defTabSz="709940" rtl="0" eaLnBrk="1" latinLnBrk="0" hangingPunct="1">
        <a:lnSpc>
          <a:spcPct val="90000"/>
        </a:lnSpc>
        <a:spcBef>
          <a:spcPts val="388"/>
        </a:spcBef>
        <a:buFont typeface="Arial" panose="020B0604020202020204" pitchFamily="34" charset="0"/>
        <a:buChar char="•"/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09940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1pPr>
      <a:lvl2pPr marL="354970" algn="l" defTabSz="709940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2pPr>
      <a:lvl3pPr marL="709940" algn="l" defTabSz="709940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3pPr>
      <a:lvl4pPr marL="1064910" algn="l" defTabSz="709940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4pPr>
      <a:lvl5pPr marL="1419880" algn="l" defTabSz="709940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5pPr>
      <a:lvl6pPr marL="1774850" algn="l" defTabSz="709940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6pPr>
      <a:lvl7pPr marL="2129820" algn="l" defTabSz="709940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7pPr>
      <a:lvl8pPr marL="2484791" algn="l" defTabSz="709940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8pPr>
      <a:lvl9pPr marL="2839761" algn="l" defTabSz="709940" rtl="0" eaLnBrk="1" latinLnBrk="0" hangingPunct="1">
        <a:defRPr sz="1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3068BB-61B5-5C46-954F-DE79979BDD52}"/>
              </a:ext>
            </a:extLst>
          </p:cNvPr>
          <p:cNvSpPr txBox="1"/>
          <p:nvPr/>
        </p:nvSpPr>
        <p:spPr>
          <a:xfrm>
            <a:off x="5774875" y="7715064"/>
            <a:ext cx="1225536" cy="206210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44450" cmpd="sng">
            <a:solidFill>
              <a:schemeClr val="tx1">
                <a:lumMod val="65000"/>
                <a:lumOff val="35000"/>
              </a:schemeClr>
            </a:solidFill>
            <a:prstDash val="solid"/>
          </a:ln>
        </p:spPr>
        <p:txBody>
          <a:bodyPr wrap="square" rtlCol="0">
            <a:spAutoFit/>
          </a:bodyPr>
          <a:lstStyle/>
          <a:p>
            <a:pPr algn="ctr"/>
            <a:endParaRPr lang="en-AU" sz="100" b="1" dirty="0">
              <a:solidFill>
                <a:schemeClr val="bg1"/>
              </a:solidFill>
            </a:endParaRPr>
          </a:p>
          <a:p>
            <a:pPr algn="ctr"/>
            <a:endParaRPr lang="en-AU" sz="100" b="1" dirty="0">
              <a:solidFill>
                <a:schemeClr val="bg1"/>
              </a:solidFill>
            </a:endParaRPr>
          </a:p>
          <a:p>
            <a:pPr algn="ctr"/>
            <a:r>
              <a:rPr lang="en-AU" sz="1400" b="1" dirty="0">
                <a:solidFill>
                  <a:schemeClr val="bg1"/>
                </a:solidFill>
              </a:rPr>
              <a:t>Aggregate biodiversity index of change</a:t>
            </a:r>
            <a:endParaRPr lang="en-AU" sz="800" b="1" dirty="0">
              <a:solidFill>
                <a:schemeClr val="bg1"/>
              </a:solidFill>
            </a:endParaRPr>
          </a:p>
          <a:p>
            <a:pPr algn="ctr"/>
            <a:endParaRPr lang="en-AU" sz="800" b="1" dirty="0"/>
          </a:p>
          <a:p>
            <a:pPr algn="ctr"/>
            <a:endParaRPr lang="en-AU" sz="1200" b="1" dirty="0"/>
          </a:p>
          <a:p>
            <a:pPr algn="ctr"/>
            <a:endParaRPr lang="en-AU" sz="1400" b="1" dirty="0"/>
          </a:p>
          <a:p>
            <a:pPr algn="ctr"/>
            <a:endParaRPr lang="en-AU" sz="1200" b="1" dirty="0"/>
          </a:p>
          <a:p>
            <a:pPr algn="ctr"/>
            <a:endParaRPr lang="en-AU" sz="1200" b="1" dirty="0"/>
          </a:p>
          <a:p>
            <a:pPr algn="ctr"/>
            <a:endParaRPr lang="en-AU" sz="1200" dirty="0"/>
          </a:p>
        </p:txBody>
      </p:sp>
      <p:pic>
        <p:nvPicPr>
          <p:cNvPr id="6" name="Picture 5" descr="Screen Shot 2016-02-21 at 10.04.02 pm.png">
            <a:extLst>
              <a:ext uri="{FF2B5EF4-FFF2-40B4-BE49-F238E27FC236}">
                <a16:creationId xmlns:a16="http://schemas.microsoft.com/office/drawing/2014/main" id="{79E905F8-0FB6-7742-9569-2515498C2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808" b="100000" l="114" r="100000">
                        <a14:foregroundMark x1="81321" y1="95202" x2="81321" y2="95202"/>
                      </a14:backgroundRemoval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195" y="8819490"/>
            <a:ext cx="1151120" cy="900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7694497-C31B-AD45-84A4-C9B568517A1C}"/>
              </a:ext>
            </a:extLst>
          </p:cNvPr>
          <p:cNvSpPr/>
          <p:nvPr/>
        </p:nvSpPr>
        <p:spPr>
          <a:xfrm>
            <a:off x="490418" y="6535679"/>
            <a:ext cx="5175630" cy="3308737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1AF007-DC00-334B-A6C8-388DD1B7ADA9}"/>
              </a:ext>
            </a:extLst>
          </p:cNvPr>
          <p:cNvSpPr txBox="1"/>
          <p:nvPr/>
        </p:nvSpPr>
        <p:spPr>
          <a:xfrm>
            <a:off x="481518" y="6513017"/>
            <a:ext cx="1687985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SDM: Maxent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D06A49-3C68-F949-8100-6E7E59D12482}"/>
              </a:ext>
            </a:extLst>
          </p:cNvPr>
          <p:cNvSpPr txBox="1"/>
          <p:nvPr/>
        </p:nvSpPr>
        <p:spPr>
          <a:xfrm>
            <a:off x="2388719" y="6783923"/>
            <a:ext cx="1708691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Species distribution models</a:t>
            </a:r>
          </a:p>
          <a:p>
            <a:pPr algn="ctr"/>
            <a:r>
              <a:rPr lang="en-AU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1000’s of species</a:t>
            </a:r>
          </a:p>
          <a:p>
            <a:pPr algn="ctr"/>
            <a:endParaRPr lang="en-AU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0C7224F-78EA-C84C-8565-D3B5BCF6166C}"/>
              </a:ext>
            </a:extLst>
          </p:cNvPr>
          <p:cNvGrpSpPr/>
          <p:nvPr/>
        </p:nvGrpSpPr>
        <p:grpSpPr>
          <a:xfrm>
            <a:off x="563064" y="6875986"/>
            <a:ext cx="1285744" cy="646331"/>
            <a:chOff x="2536623" y="444989"/>
            <a:chExt cx="1285744" cy="64633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8EF60BB-3D89-EB43-B636-8633DA4E7978}"/>
                </a:ext>
              </a:extLst>
            </p:cNvPr>
            <p:cNvSpPr txBox="1"/>
            <p:nvPr/>
          </p:nvSpPr>
          <p:spPr>
            <a:xfrm>
              <a:off x="2536623" y="444989"/>
              <a:ext cx="1285744" cy="6463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Species datasets</a:t>
              </a:r>
            </a:p>
            <a:p>
              <a:pPr algn="ctr"/>
              <a:endParaRPr lang="en-AU" sz="1200" dirty="0"/>
            </a:p>
            <a:p>
              <a:pPr algn="ctr"/>
              <a:endParaRPr lang="en-AU" sz="1200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F715AAA-73B1-7447-BFE2-71857B39DF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2880" y="671799"/>
              <a:ext cx="832029" cy="336099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207920D-4442-C245-87E5-C5238B24DC7C}"/>
              </a:ext>
            </a:extLst>
          </p:cNvPr>
          <p:cNvGrpSpPr/>
          <p:nvPr/>
        </p:nvGrpSpPr>
        <p:grpSpPr>
          <a:xfrm>
            <a:off x="561077" y="8953464"/>
            <a:ext cx="1296631" cy="830997"/>
            <a:chOff x="3972730" y="259838"/>
            <a:chExt cx="1296631" cy="83099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FA458D0-8B73-564F-9079-7EE55F02BD6D}"/>
                </a:ext>
              </a:extLst>
            </p:cNvPr>
            <p:cNvSpPr txBox="1"/>
            <p:nvPr/>
          </p:nvSpPr>
          <p:spPr>
            <a:xfrm>
              <a:off x="3972730" y="259838"/>
              <a:ext cx="1296631" cy="83099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Environmental data</a:t>
              </a:r>
            </a:p>
            <a:p>
              <a:pPr algn="ctr"/>
              <a:endParaRPr lang="en-AU" sz="1200" dirty="0"/>
            </a:p>
            <a:p>
              <a:pPr algn="ctr"/>
              <a:endParaRPr lang="en-AU" sz="12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9B63DB25-FB58-104D-9703-0DDC759A81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7977" y="751348"/>
              <a:ext cx="972000" cy="227251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AB28EF0-BDF4-4749-97F6-4F89F31B7277}"/>
              </a:ext>
            </a:extLst>
          </p:cNvPr>
          <p:cNvGrpSpPr/>
          <p:nvPr/>
        </p:nvGrpSpPr>
        <p:grpSpPr>
          <a:xfrm>
            <a:off x="4242729" y="6668227"/>
            <a:ext cx="1316297" cy="1015663"/>
            <a:chOff x="445802" y="1234046"/>
            <a:chExt cx="1316297" cy="1015663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92CB2C4-230D-2D42-B9E3-50D4EB46B711}"/>
                </a:ext>
              </a:extLst>
            </p:cNvPr>
            <p:cNvSpPr txBox="1"/>
            <p:nvPr/>
          </p:nvSpPr>
          <p:spPr>
            <a:xfrm>
              <a:off x="445802" y="1234046"/>
              <a:ext cx="1316297" cy="10156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IUCN range maps</a:t>
              </a:r>
            </a:p>
            <a:p>
              <a:pPr algn="ctr"/>
              <a:endParaRPr lang="en-AU" sz="1200" b="1" dirty="0"/>
            </a:p>
            <a:p>
              <a:pPr algn="ctr"/>
              <a:endParaRPr lang="en-AU" sz="1200" b="1" dirty="0"/>
            </a:p>
            <a:p>
              <a:pPr algn="ctr"/>
              <a:endParaRPr lang="en-AU" sz="1200" b="1" dirty="0"/>
            </a:p>
            <a:p>
              <a:pPr algn="ctr"/>
              <a:endParaRPr lang="en-AU" sz="1200" b="1" dirty="0"/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1B3B5C8-630A-2A40-859F-4113E5321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770" y="1472610"/>
              <a:ext cx="836361" cy="687519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42DA4F7-EB28-9346-967A-88FEA029C946}"/>
              </a:ext>
            </a:extLst>
          </p:cNvPr>
          <p:cNvSpPr txBox="1"/>
          <p:nvPr/>
        </p:nvSpPr>
        <p:spPr>
          <a:xfrm>
            <a:off x="558740" y="7567697"/>
            <a:ext cx="1290067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Climate change projections</a:t>
            </a:r>
          </a:p>
          <a:p>
            <a:pPr algn="ctr"/>
            <a:endParaRPr lang="en-AU" sz="1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4D9B6DD-BBF2-814F-BEE9-9AB31C47BCC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4545" y="7424332"/>
            <a:ext cx="585765" cy="39404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2E9AB973-6105-274A-8B57-F514F3EC2D70}"/>
              </a:ext>
            </a:extLst>
          </p:cNvPr>
          <p:cNvGrpSpPr/>
          <p:nvPr/>
        </p:nvGrpSpPr>
        <p:grpSpPr>
          <a:xfrm>
            <a:off x="2978538" y="8258009"/>
            <a:ext cx="2489501" cy="1384995"/>
            <a:chOff x="1826195" y="2686042"/>
            <a:chExt cx="2489501" cy="138499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64B218F-E80E-8B42-B29B-6A2B4CA9F1E7}"/>
                </a:ext>
              </a:extLst>
            </p:cNvPr>
            <p:cNvSpPr txBox="1"/>
            <p:nvPr/>
          </p:nvSpPr>
          <p:spPr>
            <a:xfrm>
              <a:off x="1826195" y="2686042"/>
              <a:ext cx="2489501" cy="138499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AU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Maps of carrying capacity change</a:t>
              </a:r>
            </a:p>
            <a:p>
              <a:pPr algn="ctr"/>
              <a:r>
                <a:rPr lang="en-AU" sz="1200" b="1" dirty="0"/>
                <a:t> </a:t>
              </a:r>
            </a:p>
            <a:p>
              <a:pPr algn="ctr"/>
              <a:endParaRPr lang="en-AU" sz="1200" b="1" dirty="0"/>
            </a:p>
            <a:p>
              <a:pPr algn="ctr"/>
              <a:endParaRPr lang="en-AU" sz="1200" b="1" dirty="0"/>
            </a:p>
            <a:p>
              <a:pPr algn="ctr"/>
              <a:endParaRPr lang="en-AU" sz="1200" b="1" dirty="0"/>
            </a:p>
            <a:p>
              <a:pPr algn="ctr"/>
              <a:endParaRPr lang="en-AU" sz="1200" dirty="0"/>
            </a:p>
            <a:p>
              <a:pPr algn="ctr"/>
              <a:endParaRPr lang="en-AU" sz="1200" dirty="0"/>
            </a:p>
          </p:txBody>
        </p:sp>
        <p:pic>
          <p:nvPicPr>
            <p:cNvPr id="24" name="Picture 9">
              <a:extLst>
                <a:ext uri="{FF2B5EF4-FFF2-40B4-BE49-F238E27FC236}">
                  <a16:creationId xmlns:a16="http://schemas.microsoft.com/office/drawing/2014/main" id="{9F6E32D0-D4F3-9340-AA77-8F1C4DFB43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969" t="14577" r="15158" b="15396"/>
            <a:stretch>
              <a:fillRect/>
            </a:stretch>
          </p:blipFill>
          <p:spPr bwMode="auto">
            <a:xfrm>
              <a:off x="3312900" y="2924946"/>
              <a:ext cx="611028" cy="894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pic>
          <p:nvPicPr>
            <p:cNvPr id="25" name="Picture 9">
              <a:extLst>
                <a:ext uri="{FF2B5EF4-FFF2-40B4-BE49-F238E27FC236}">
                  <a16:creationId xmlns:a16="http://schemas.microsoft.com/office/drawing/2014/main" id="{0F1175E4-BB8C-F847-BB89-AE3262F061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969" t="14577" r="15158" b="15396"/>
            <a:stretch>
              <a:fillRect/>
            </a:stretch>
          </p:blipFill>
          <p:spPr bwMode="auto">
            <a:xfrm>
              <a:off x="2808844" y="2996954"/>
              <a:ext cx="611028" cy="894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pic>
          <p:nvPicPr>
            <p:cNvPr id="26" name="Picture 9">
              <a:extLst>
                <a:ext uri="{FF2B5EF4-FFF2-40B4-BE49-F238E27FC236}">
                  <a16:creationId xmlns:a16="http://schemas.microsoft.com/office/drawing/2014/main" id="{DCA9CB95-7FFA-A04C-A753-47EA3A056DA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969" t="14577" r="15158" b="15396"/>
            <a:stretch>
              <a:fillRect/>
            </a:stretch>
          </p:blipFill>
          <p:spPr bwMode="auto">
            <a:xfrm>
              <a:off x="2339752" y="3110491"/>
              <a:ext cx="611028" cy="8945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FD258C2-EBFF-F146-8BF3-4C95E5CACF7E}"/>
                </a:ext>
              </a:extLst>
            </p:cNvPr>
            <p:cNvSpPr txBox="1"/>
            <p:nvPr/>
          </p:nvSpPr>
          <p:spPr>
            <a:xfrm>
              <a:off x="2267744" y="3789620"/>
              <a:ext cx="39265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bg1">
                      <a:lumMod val="75000"/>
                    </a:schemeClr>
                  </a:solidFill>
                </a:rPr>
                <a:t>2010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A958F0A-D3EE-B847-B1D0-BC6BC1C036B3}"/>
                </a:ext>
              </a:extLst>
            </p:cNvPr>
            <p:cNvSpPr txBox="1"/>
            <p:nvPr/>
          </p:nvSpPr>
          <p:spPr>
            <a:xfrm>
              <a:off x="2771800" y="3717612"/>
              <a:ext cx="39265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bg1">
                      <a:lumMod val="75000"/>
                    </a:schemeClr>
                  </a:solidFill>
                </a:rPr>
                <a:t>2020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6511D78-8834-EE43-BE35-5DF91ADFF246}"/>
                </a:ext>
              </a:extLst>
            </p:cNvPr>
            <p:cNvSpPr txBox="1"/>
            <p:nvPr/>
          </p:nvSpPr>
          <p:spPr>
            <a:xfrm>
              <a:off x="3315248" y="3645024"/>
              <a:ext cx="39265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bg1">
                      <a:lumMod val="75000"/>
                    </a:schemeClr>
                  </a:solidFill>
                </a:rPr>
                <a:t>2030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DC668109-A015-EB43-AC01-DA1D52789ADA}"/>
              </a:ext>
            </a:extLst>
          </p:cNvPr>
          <p:cNvSpPr txBox="1"/>
          <p:nvPr/>
        </p:nvSpPr>
        <p:spPr>
          <a:xfrm>
            <a:off x="561078" y="8257205"/>
            <a:ext cx="1296630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1200" b="1" dirty="0"/>
              <a:t>Socio-economic predictors </a:t>
            </a:r>
          </a:p>
          <a:p>
            <a:pPr algn="ctr"/>
            <a:endParaRPr lang="en-AU" sz="12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78E2359-3153-CF4A-8B34-E51898F59F35}"/>
              </a:ext>
            </a:extLst>
          </p:cNvPr>
          <p:cNvCxnSpPr>
            <a:cxnSpLocks/>
            <a:stCxn id="34" idx="3"/>
            <a:endCxn id="10" idx="1"/>
          </p:cNvCxnSpPr>
          <p:nvPr/>
        </p:nvCxnSpPr>
        <p:spPr>
          <a:xfrm>
            <a:off x="1848808" y="7199152"/>
            <a:ext cx="539911" cy="2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D4DD9FB4-D226-9043-9D5E-A8F57E3AA18B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1857708" y="7614923"/>
            <a:ext cx="923136" cy="175404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4969FBE-07F9-F84E-BB6D-698028D44ECF}"/>
              </a:ext>
            </a:extLst>
          </p:cNvPr>
          <p:cNvCxnSpPr>
            <a:cxnSpLocks/>
            <a:stCxn id="17" idx="3"/>
          </p:cNvCxnSpPr>
          <p:nvPr/>
        </p:nvCxnSpPr>
        <p:spPr>
          <a:xfrm flipV="1">
            <a:off x="1857708" y="8580370"/>
            <a:ext cx="923136" cy="1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3C52E5C-2712-3E44-AE40-685AF24CE89E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1848807" y="7890863"/>
            <a:ext cx="923299" cy="0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own Arrow 21">
            <a:extLst>
              <a:ext uri="{FF2B5EF4-FFF2-40B4-BE49-F238E27FC236}">
                <a16:creationId xmlns:a16="http://schemas.microsoft.com/office/drawing/2014/main" id="{23D9543C-6FAE-604B-A6CC-66A41AD78FF0}"/>
              </a:ext>
            </a:extLst>
          </p:cNvPr>
          <p:cNvSpPr/>
          <p:nvPr/>
        </p:nvSpPr>
        <p:spPr>
          <a:xfrm>
            <a:off x="2266601" y="6258711"/>
            <a:ext cx="515780" cy="26320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68C86A5-15D0-474E-BCA1-A95826F9D22D}"/>
              </a:ext>
            </a:extLst>
          </p:cNvPr>
          <p:cNvGrpSpPr/>
          <p:nvPr/>
        </p:nvGrpSpPr>
        <p:grpSpPr>
          <a:xfrm>
            <a:off x="441526" y="3296275"/>
            <a:ext cx="4051626" cy="2937163"/>
            <a:chOff x="4029118" y="34976"/>
            <a:chExt cx="4051626" cy="2937163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79FFF6F-B106-764F-9125-DD10AEEECBA7}"/>
                </a:ext>
              </a:extLst>
            </p:cNvPr>
            <p:cNvSpPr/>
            <p:nvPr/>
          </p:nvSpPr>
          <p:spPr>
            <a:xfrm>
              <a:off x="4038018" y="57638"/>
              <a:ext cx="4042726" cy="29145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79112DC-96F7-CE4D-985C-54B3D59D4490}"/>
                </a:ext>
              </a:extLst>
            </p:cNvPr>
            <p:cNvSpPr txBox="1"/>
            <p:nvPr/>
          </p:nvSpPr>
          <p:spPr>
            <a:xfrm>
              <a:off x="4029118" y="34976"/>
              <a:ext cx="1687985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XXX: Dyna-CLUEs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1F87AFA-EA61-1143-B107-79643F9A8834}"/>
              </a:ext>
            </a:extLst>
          </p:cNvPr>
          <p:cNvGrpSpPr/>
          <p:nvPr/>
        </p:nvGrpSpPr>
        <p:grpSpPr>
          <a:xfrm>
            <a:off x="451040" y="108284"/>
            <a:ext cx="4051626" cy="2937163"/>
            <a:chOff x="-171834" y="120751"/>
            <a:chExt cx="4051626" cy="2937163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D2BE258-09B9-B443-AA02-67A41DF8E143}"/>
                </a:ext>
              </a:extLst>
            </p:cNvPr>
            <p:cNvSpPr/>
            <p:nvPr/>
          </p:nvSpPr>
          <p:spPr>
            <a:xfrm>
              <a:off x="-162934" y="143413"/>
              <a:ext cx="4042726" cy="291450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10B71D8-020E-2148-A06D-A4C35A9B213D}"/>
                </a:ext>
              </a:extLst>
            </p:cNvPr>
            <p:cNvSpPr txBox="1"/>
            <p:nvPr/>
          </p:nvSpPr>
          <p:spPr>
            <a:xfrm>
              <a:off x="-171834" y="120751"/>
              <a:ext cx="1687985" cy="3231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AU" sz="15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CGE: GTAP</a:t>
              </a:r>
            </a:p>
          </p:txBody>
        </p:sp>
      </p:grpSp>
      <p:pic>
        <p:nvPicPr>
          <p:cNvPr id="42" name="Picture 41">
            <a:extLst>
              <a:ext uri="{FF2B5EF4-FFF2-40B4-BE49-F238E27FC236}">
                <a16:creationId xmlns:a16="http://schemas.microsoft.com/office/drawing/2014/main" id="{3A6117DA-37DE-C942-BCAF-0ABA1D29328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3386" t="5308" r="3752" b="6098"/>
          <a:stretch/>
        </p:blipFill>
        <p:spPr>
          <a:xfrm>
            <a:off x="2028022" y="841042"/>
            <a:ext cx="2050565" cy="160965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B714189-BFAB-9749-AF90-E8DAE0E00ED7}"/>
              </a:ext>
            </a:extLst>
          </p:cNvPr>
          <p:cNvSpPr txBox="1"/>
          <p:nvPr/>
        </p:nvSpPr>
        <p:spPr>
          <a:xfrm rot="16200000">
            <a:off x="-1241204" y="1444613"/>
            <a:ext cx="2893888" cy="30777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Economic model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554AFD4-76B8-B141-B273-2EFCB7523C7E}"/>
              </a:ext>
            </a:extLst>
          </p:cNvPr>
          <p:cNvSpPr txBox="1"/>
          <p:nvPr/>
        </p:nvSpPr>
        <p:spPr>
          <a:xfrm rot="16200000">
            <a:off x="-1250876" y="4621668"/>
            <a:ext cx="2914502" cy="30904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Land-use model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40AACB4-7B17-C143-ABA5-EBE83B82AC6B}"/>
              </a:ext>
            </a:extLst>
          </p:cNvPr>
          <p:cNvSpPr txBox="1"/>
          <p:nvPr/>
        </p:nvSpPr>
        <p:spPr>
          <a:xfrm rot="16200000">
            <a:off x="-1432463" y="8033523"/>
            <a:ext cx="3314011" cy="307777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Biodiversity model</a:t>
            </a:r>
          </a:p>
        </p:txBody>
      </p:sp>
      <p:sp>
        <p:nvSpPr>
          <p:cNvPr id="53" name="Down Arrow 52">
            <a:extLst>
              <a:ext uri="{FF2B5EF4-FFF2-40B4-BE49-F238E27FC236}">
                <a16:creationId xmlns:a16="http://schemas.microsoft.com/office/drawing/2014/main" id="{A1218169-FEF7-6843-AB0D-D2CE42660EA9}"/>
              </a:ext>
            </a:extLst>
          </p:cNvPr>
          <p:cNvSpPr/>
          <p:nvPr/>
        </p:nvSpPr>
        <p:spPr>
          <a:xfrm rot="16200000">
            <a:off x="5479307" y="8752299"/>
            <a:ext cx="514800" cy="26320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Down Arrow 53">
            <a:extLst>
              <a:ext uri="{FF2B5EF4-FFF2-40B4-BE49-F238E27FC236}">
                <a16:creationId xmlns:a16="http://schemas.microsoft.com/office/drawing/2014/main" id="{13D32D54-F424-0B4F-B931-540487A7AE1B}"/>
              </a:ext>
            </a:extLst>
          </p:cNvPr>
          <p:cNvSpPr/>
          <p:nvPr/>
        </p:nvSpPr>
        <p:spPr>
          <a:xfrm>
            <a:off x="2266601" y="3036213"/>
            <a:ext cx="515780" cy="26320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6ED77B6E-AC71-F64F-803B-E950FF5D4C9E}"/>
              </a:ext>
            </a:extLst>
          </p:cNvPr>
          <p:cNvCxnSpPr>
            <a:cxnSpLocks/>
            <a:endCxn id="23" idx="0"/>
          </p:cNvCxnSpPr>
          <p:nvPr/>
        </p:nvCxnSpPr>
        <p:spPr>
          <a:xfrm>
            <a:off x="3797609" y="7890382"/>
            <a:ext cx="425680" cy="3676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FD0DD48-9FB9-0648-9A8A-9BA1F81904A9}"/>
              </a:ext>
            </a:extLst>
          </p:cNvPr>
          <p:cNvCxnSpPr>
            <a:cxnSpLocks/>
            <a:stCxn id="30" idx="2"/>
            <a:endCxn id="23" idx="0"/>
          </p:cNvCxnSpPr>
          <p:nvPr/>
        </p:nvCxnSpPr>
        <p:spPr>
          <a:xfrm flipH="1">
            <a:off x="4223289" y="7683890"/>
            <a:ext cx="677589" cy="5741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3" name="Picture 62">
            <a:extLst>
              <a:ext uri="{FF2B5EF4-FFF2-40B4-BE49-F238E27FC236}">
                <a16:creationId xmlns:a16="http://schemas.microsoft.com/office/drawing/2014/main" id="{6F2121BF-6AE5-8540-A359-F7E7AAFE221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22835" y="886196"/>
            <a:ext cx="1403756" cy="1404000"/>
          </a:xfrm>
          <a:prstGeom prst="rect">
            <a:avLst/>
          </a:prstGeom>
        </p:spPr>
      </p:pic>
      <p:sp>
        <p:nvSpPr>
          <p:cNvPr id="64" name="Down Arrow 63">
            <a:extLst>
              <a:ext uri="{FF2B5EF4-FFF2-40B4-BE49-F238E27FC236}">
                <a16:creationId xmlns:a16="http://schemas.microsoft.com/office/drawing/2014/main" id="{0D5A5E30-2703-2D48-874B-ED30258CFFC2}"/>
              </a:ext>
            </a:extLst>
          </p:cNvPr>
          <p:cNvSpPr/>
          <p:nvPr/>
        </p:nvSpPr>
        <p:spPr>
          <a:xfrm rot="5400000">
            <a:off x="4733766" y="1483412"/>
            <a:ext cx="515780" cy="263207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DDFE371-EA51-0B43-B510-ED8D3C30EB74}"/>
              </a:ext>
            </a:extLst>
          </p:cNvPr>
          <p:cNvSpPr txBox="1"/>
          <p:nvPr/>
        </p:nvSpPr>
        <p:spPr>
          <a:xfrm>
            <a:off x="5319187" y="425985"/>
            <a:ext cx="1540274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AU" sz="15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Global scenarios</a:t>
            </a:r>
          </a:p>
        </p:txBody>
      </p:sp>
    </p:spTree>
    <p:extLst>
      <p:ext uri="{BB962C8B-B14F-4D97-AF65-F5344CB8AC3E}">
        <p14:creationId xmlns:p14="http://schemas.microsoft.com/office/powerpoint/2010/main" val="1628105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50</Words>
  <Application>Microsoft Macintosh PowerPoint</Application>
  <PresentationFormat>Custom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Payal Bal</dc:creator>
  <cp:lastModifiedBy>Payal Bal</cp:lastModifiedBy>
  <cp:revision>9</cp:revision>
  <dcterms:created xsi:type="dcterms:W3CDTF">2018-07-01T07:55:16Z</dcterms:created>
  <dcterms:modified xsi:type="dcterms:W3CDTF">2018-07-02T00:09:49Z</dcterms:modified>
</cp:coreProperties>
</file>

<file path=docProps/thumbnail.jpeg>
</file>